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BD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944" y="-3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21.09.2016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rgbClr val="4BD0FF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5">
                <a:lumMod val="40000"/>
                <a:lumOff val="6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21.09.2016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1965_%D0%B3%D0%BE%D0%B4" TargetMode="External"/><Relationship Id="rId2" Type="http://schemas.openxmlformats.org/officeDocument/2006/relationships/hyperlink" Target="http://ru.wikipedia.org/wiki/%D0%A2%D0%B5%D0%B4_%D0%9D%D0%B5%D0%BB%D1%8C%D1%81%D0%BE%D0%BD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hyperlink" Target="https://ru.wikipedia.org/wiki/%D0%93%D0%B8%D0%BF%D0%B5%D1%80%D1%81%D1%81%D1%8B%D0%BB%D0%BA%D0%B0" TargetMode="External"/><Relationship Id="rId4" Type="http://schemas.openxmlformats.org/officeDocument/2006/relationships/hyperlink" Target="https://ru.wikipedia.org/wiki/%D0%9A%D0%BE%D0%BC%D0%BF%D1%8C%D1%8E%D1%82%D0%B5%D1%80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93%D0%B8%D0%BF%D0%B5%D1%80%D1%82%D0%B5%D0%BA%D1%81%D1%82" TargetMode="External"/><Relationship Id="rId2" Type="http://schemas.openxmlformats.org/officeDocument/2006/relationships/hyperlink" Target="https://ru.wikipedia.org/wiki/%D0%90%D0%BD%D0%B3%D0%BB%D0%B8%D0%B9%D1%81%D0%BA%D0%B8%D0%B9_%D1%8F%D0%B7%D1%8B%D0%BA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ru.wikipedia.org/wiki/%D0%9A%D0%BE%D0%BC%D0%BF%D1%8C%D1%8E%D1%82%D0%B5%D1%80%D0%BD%D0%B0%D1%8F_%D1%81%D0%B5%D1%82%D1%8C" TargetMode="External"/><Relationship Id="rId5" Type="http://schemas.openxmlformats.org/officeDocument/2006/relationships/hyperlink" Target="https://ru.wikipedia.org/wiki/%D0%9A%D0%B0%D1%82%D0%B0%D0%BB%D0%BE%D0%B3_(%D1%84%D0%B0%D0%B9%D0%BB%D0%BE%D0%B2%D0%B0%D1%8F_%D1%81%D0%B8%D1%81%D1%82%D0%B5%D0%BC%D0%B0)" TargetMode="External"/><Relationship Id="rId4" Type="http://schemas.openxmlformats.org/officeDocument/2006/relationships/hyperlink" Target="https://ru.wikipedia.org/wiki/%D0%A4%D0%B0%D0%B9%D0%BB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5800" b="1" dirty="0" smtClean="0"/>
              <a:t>Гипертекст </a:t>
            </a:r>
            <a:endParaRPr lang="ru-RU" sz="58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220072" y="5013176"/>
            <a:ext cx="3416424" cy="1559024"/>
          </a:xfrm>
        </p:spPr>
        <p:txBody>
          <a:bodyPr/>
          <a:lstStyle/>
          <a:p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Антипова О.А.</a:t>
            </a:r>
            <a:endParaRPr lang="ru-RU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/>
              <a:t>Структура текста</a:t>
            </a:r>
            <a:endParaRPr lang="ru-RU" b="1" i="1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21" t="23704" r="35416" b="43519"/>
          <a:stretch/>
        </p:blipFill>
        <p:spPr bwMode="auto">
          <a:xfrm>
            <a:off x="899592" y="1512565"/>
            <a:ext cx="7272808" cy="46139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/>
              <a:t>Предметные указатели</a:t>
            </a:r>
            <a:endParaRPr lang="ru-RU" b="1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58" t="32943" r="36109" b="36712"/>
          <a:stretch/>
        </p:blipFill>
        <p:spPr bwMode="auto">
          <a:xfrm>
            <a:off x="683568" y="1608082"/>
            <a:ext cx="7881323" cy="46984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/>
              <a:t>Ссылки</a:t>
            </a:r>
            <a:endParaRPr lang="ru-RU" b="1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Еще есть один тип </a:t>
            </a:r>
            <a:r>
              <a:rPr lang="ru-RU" dirty="0" smtClean="0">
                <a:solidFill>
                  <a:srgbClr val="FF0000"/>
                </a:solidFill>
              </a:rPr>
              <a:t>ссылок</a:t>
            </a:r>
            <a:r>
              <a:rPr lang="ru-RU" dirty="0" smtClean="0"/>
              <a:t>, применяемых в бумажных изданиях: ссылки на внешние источники информации: книги, статьи, </a:t>
            </a:r>
            <a:r>
              <a:rPr lang="ru-RU" dirty="0" err="1" smtClean="0"/>
              <a:t>гос</a:t>
            </a:r>
            <a:r>
              <a:rPr lang="ru-RU" dirty="0" smtClean="0"/>
              <a:t> документы и прочее.</a:t>
            </a:r>
          </a:p>
          <a:p>
            <a:r>
              <a:rPr lang="ru-RU" dirty="0" smtClean="0"/>
              <a:t>Методика ссылок используется и в электронных( цифровых) текстах и документах. Такие ссылки называются </a:t>
            </a:r>
            <a:r>
              <a:rPr lang="ru-RU" i="1" dirty="0" smtClean="0">
                <a:solidFill>
                  <a:srgbClr val="FF0000"/>
                </a:solidFill>
              </a:rPr>
              <a:t>гиперссылками.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smtClean="0"/>
              <a:t>Текст документов, имеющий структуру, реализованную с помощью гиперссылок, будет называться </a:t>
            </a:r>
            <a:r>
              <a:rPr lang="ru-RU" i="1" dirty="0" smtClean="0"/>
              <a:t>гипертекстом.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/>
              <a:t>Гипертекст</a:t>
            </a:r>
            <a:endParaRPr lang="ru-RU" b="1" i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010494" y="1588790"/>
            <a:ext cx="4968552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err="1" smtClean="0"/>
              <a:t>Гиперте́кст</a:t>
            </a:r>
            <a:r>
              <a:rPr lang="ru-RU" sz="2400" dirty="0" smtClean="0"/>
              <a:t> — термин, введённый </a:t>
            </a:r>
            <a:r>
              <a:rPr lang="ru-RU" sz="2400" dirty="0" smtClean="0">
                <a:hlinkClick r:id="rId2" tooltip="Тед Нельсон"/>
              </a:rPr>
              <a:t>Тедом Нельсоном</a:t>
            </a:r>
            <a:r>
              <a:rPr lang="ru-RU" sz="2400" dirty="0" smtClean="0"/>
              <a:t> в </a:t>
            </a:r>
            <a:r>
              <a:rPr lang="ru-RU" sz="2400" dirty="0" smtClean="0">
                <a:hlinkClick r:id="rId3" tooltip="1965 год"/>
              </a:rPr>
              <a:t>1965 году</a:t>
            </a:r>
            <a:r>
              <a:rPr lang="ru-RU" sz="2400" dirty="0" smtClean="0"/>
              <a:t> для обозначения «текста ветвящегося или выполняющего действия по запросу</a:t>
            </a:r>
            <a:r>
              <a:rPr lang="ru-RU" sz="2400" dirty="0" smtClean="0"/>
              <a:t>».</a:t>
            </a:r>
            <a:endParaRPr lang="ru-RU" sz="2400" dirty="0"/>
          </a:p>
          <a:p>
            <a:endParaRPr lang="ru-RU" sz="2400" dirty="0" smtClean="0"/>
          </a:p>
          <a:p>
            <a:r>
              <a:rPr lang="ru-RU" sz="2400" dirty="0"/>
              <a:t>В </a:t>
            </a:r>
            <a:r>
              <a:rPr lang="ru-RU" sz="2400" dirty="0">
                <a:hlinkClick r:id="rId4" tooltip="Компьютер"/>
              </a:rPr>
              <a:t>компьютерной</a:t>
            </a:r>
            <a:r>
              <a:rPr lang="ru-RU" sz="2400" dirty="0"/>
              <a:t> терминологии гипертекст — это текст, сформированный с помощью языка разметки с расчетом на использование </a:t>
            </a:r>
            <a:r>
              <a:rPr lang="ru-RU" sz="2400" dirty="0">
                <a:hlinkClick r:id="rId5" tooltip="Гиперссылка"/>
              </a:rPr>
              <a:t>гиперссылок</a:t>
            </a:r>
            <a:r>
              <a:rPr lang="ru-RU" sz="2400" dirty="0"/>
              <a:t>.</a:t>
            </a:r>
            <a:endParaRPr lang="ru-RU" sz="2400" dirty="0" smtClean="0"/>
          </a:p>
        </p:txBody>
      </p:sp>
      <p:pic>
        <p:nvPicPr>
          <p:cNvPr id="3074" name="Picture 2" descr="https://upload.wikimedia.org/wikipedia/commons/a/aa/Ted_Nelson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9046" y="1588790"/>
            <a:ext cx="2696132" cy="4044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/>
              <a:t>Гипертекст</a:t>
            </a:r>
            <a:endParaRPr lang="ru-RU" b="1" i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67544" y="1268760"/>
            <a:ext cx="3384376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/>
              <a:t>Страница с гипертекстом отличается от обычной только наличием на ней </a:t>
            </a:r>
            <a:r>
              <a:rPr lang="ru-RU" sz="3200" b="1" i="1" dirty="0" smtClean="0"/>
              <a:t>ссылок на другие страницы</a:t>
            </a:r>
            <a:r>
              <a:rPr lang="ru-RU" sz="3200" dirty="0" smtClean="0"/>
              <a:t>, которые тоже могут содержать гипертекст. </a:t>
            </a:r>
            <a:endParaRPr lang="ru-RU" sz="3200" dirty="0"/>
          </a:p>
        </p:txBody>
      </p:sp>
      <p:pic>
        <p:nvPicPr>
          <p:cNvPr id="4098" name="Picture 2" descr="http://www.jesseluna.com/wp-content/uploads/2011/01/hypertext-page-300x18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5740" y="1537801"/>
            <a:ext cx="4608512" cy="2826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/>
              <a:t>Гипертекстовый документ</a:t>
            </a:r>
            <a:endParaRPr lang="ru-RU" b="1" i="1" dirty="0"/>
          </a:p>
        </p:txBody>
      </p:sp>
      <p:pic>
        <p:nvPicPr>
          <p:cNvPr id="4" name="Содержимое 3" descr="http://wekgv.com.ua/images/hypertext.gif"/>
          <p:cNvPicPr>
            <a:picLocks noGrp="1"/>
          </p:cNvPicPr>
          <p:nvPr>
            <p:ph idx="1"/>
          </p:nvPr>
        </p:nvPicPr>
        <p:blipFill>
          <a:blip r:embed="rId2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64088" y="1556792"/>
            <a:ext cx="3509789" cy="4320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539552" y="1772816"/>
            <a:ext cx="4572000" cy="452431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dirty="0" smtClean="0"/>
              <a:t>Несколько гипертекстовых страниц образуют </a:t>
            </a:r>
            <a:r>
              <a:rPr lang="ru-RU" sz="2400" b="1" u="sng" dirty="0" smtClean="0"/>
              <a:t>гипертекстовый документ. </a:t>
            </a:r>
            <a:endParaRPr lang="ru-RU" sz="2400" b="1" u="sng" dirty="0" smtClean="0"/>
          </a:p>
          <a:p>
            <a:endParaRPr lang="ru-RU" sz="2400" b="1" u="sng" dirty="0"/>
          </a:p>
          <a:p>
            <a:pPr marL="285750" indent="-285750">
              <a:buFont typeface="Arial" pitchFamily="34" charset="0"/>
              <a:buChar char="•"/>
            </a:pPr>
            <a:r>
              <a:rPr lang="ru-RU" sz="2400" dirty="0" smtClean="0"/>
              <a:t>Одна </a:t>
            </a:r>
            <a:r>
              <a:rPr lang="ru-RU" sz="2400" dirty="0" smtClean="0"/>
              <a:t>из страниц является главной, стартовой. </a:t>
            </a:r>
            <a:endParaRPr lang="ru-RU" sz="2400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ru-RU" sz="2400" dirty="0" smtClean="0"/>
              <a:t>Страницы</a:t>
            </a:r>
            <a:r>
              <a:rPr lang="ru-RU" sz="2400" dirty="0" smtClean="0"/>
              <a:t>, на которые ведут ссылки с главной, называются страницами второго уровня. </a:t>
            </a:r>
            <a:endParaRPr lang="ru-RU" sz="2400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ru-RU" sz="2400" dirty="0" smtClean="0"/>
              <a:t>Те </a:t>
            </a:r>
            <a:r>
              <a:rPr lang="ru-RU" sz="2400" dirty="0" smtClean="0"/>
              <a:t>страницы, на которые приходим со вторых, имеют третий уровень и так далее. 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/>
              <a:t>Гиперссылки</a:t>
            </a:r>
            <a:endParaRPr lang="ru-RU" b="1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b="1" dirty="0"/>
              <a:t>Гиперссылка</a:t>
            </a:r>
            <a:r>
              <a:rPr lang="ru-RU" dirty="0"/>
              <a:t> (</a:t>
            </a:r>
            <a:r>
              <a:rPr lang="ru-RU" dirty="0">
                <a:hlinkClick r:id="rId2" tooltip="Английский язык"/>
              </a:rPr>
              <a:t>англ.</a:t>
            </a:r>
            <a:r>
              <a:rPr lang="ru-RU" dirty="0"/>
              <a:t> </a:t>
            </a:r>
            <a:r>
              <a:rPr lang="ru-RU" i="1" dirty="0" err="1"/>
              <a:t>hyperlink</a:t>
            </a:r>
            <a:r>
              <a:rPr lang="ru-RU" dirty="0"/>
              <a:t>) </a:t>
            </a:r>
            <a:r>
              <a:rPr lang="ru-RU" dirty="0" smtClean="0"/>
              <a:t>- часть</a:t>
            </a:r>
            <a:r>
              <a:rPr lang="ru-RU" dirty="0"/>
              <a:t> </a:t>
            </a:r>
            <a:r>
              <a:rPr lang="ru-RU" dirty="0">
                <a:hlinkClick r:id="rId3" tooltip="Гипертекст"/>
              </a:rPr>
              <a:t>гипертекстового</a:t>
            </a:r>
            <a:r>
              <a:rPr lang="ru-RU" dirty="0"/>
              <a:t> документа, ссылающаяся на другой элемент (команда, текст, заголовок, примечание, изображение) в самом документе, на другой объект (</a:t>
            </a:r>
            <a:r>
              <a:rPr lang="ru-RU" dirty="0">
                <a:hlinkClick r:id="rId4" tooltip="Файл"/>
              </a:rPr>
              <a:t>файл</a:t>
            </a:r>
            <a:r>
              <a:rPr lang="ru-RU" dirty="0"/>
              <a:t>, </a:t>
            </a:r>
            <a:r>
              <a:rPr lang="ru-RU" dirty="0">
                <a:hlinkClick r:id="rId5" tooltip="Каталог (файловая система)"/>
              </a:rPr>
              <a:t>каталог</a:t>
            </a:r>
            <a:r>
              <a:rPr lang="ru-RU" dirty="0"/>
              <a:t>, приложение), расположенный на локальном диске или в </a:t>
            </a:r>
            <a:r>
              <a:rPr lang="ru-RU" dirty="0">
                <a:hlinkClick r:id="rId6" tooltip="Компьютерная сеть"/>
              </a:rPr>
              <a:t>компьютерной сети</a:t>
            </a:r>
            <a:r>
              <a:rPr lang="ru-RU" dirty="0"/>
              <a:t>, либо на элементы этого объекта.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/>
              <a:t>Использование оглавлений и указателей</a:t>
            </a:r>
            <a:endParaRPr lang="ru-RU" i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3432" y="1700808"/>
            <a:ext cx="6480720" cy="4899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612655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/>
              <a:t>Использование оглавлений и указателей</a:t>
            </a:r>
            <a:endParaRPr lang="ru-RU" i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484784"/>
            <a:ext cx="6824415" cy="51592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522466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59" y="548680"/>
            <a:ext cx="7807941" cy="5719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9670901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176</TotalTime>
  <Words>170</Words>
  <Application>Microsoft Office PowerPoint</Application>
  <PresentationFormat>Экран (4:3)</PresentationFormat>
  <Paragraphs>23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Гипертекст </vt:lpstr>
      <vt:lpstr>Структура текста</vt:lpstr>
      <vt:lpstr>Предметные указатели</vt:lpstr>
      <vt:lpstr>Ссылки</vt:lpstr>
      <vt:lpstr>Гипертекст</vt:lpstr>
      <vt:lpstr>Гипертекст</vt:lpstr>
      <vt:lpstr>Гипертекстовый документ</vt:lpstr>
      <vt:lpstr>Гиперссылки</vt:lpstr>
      <vt:lpstr>Использование оглавлений и указателей</vt:lpstr>
      <vt:lpstr>Использование оглавлений и указателей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Гипертекст</dc:title>
  <dc:creator>user</dc:creator>
  <cp:lastModifiedBy>Ольга Антипова</cp:lastModifiedBy>
  <cp:revision>8</cp:revision>
  <dcterms:created xsi:type="dcterms:W3CDTF">2015-09-10T06:27:21Z</dcterms:created>
  <dcterms:modified xsi:type="dcterms:W3CDTF">2016-09-21T06:17:10Z</dcterms:modified>
</cp:coreProperties>
</file>